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553" r:id="rId2"/>
    <p:sldId id="886" r:id="rId3"/>
    <p:sldId id="559" r:id="rId4"/>
    <p:sldId id="557" r:id="rId5"/>
    <p:sldId id="479" r:id="rId6"/>
    <p:sldId id="558" r:id="rId7"/>
    <p:sldId id="565" r:id="rId8"/>
    <p:sldId id="606" r:id="rId9"/>
    <p:sldId id="605" r:id="rId10"/>
    <p:sldId id="607" r:id="rId11"/>
    <p:sldId id="585" r:id="rId12"/>
    <p:sldId id="591" r:id="rId13"/>
    <p:sldId id="598" r:id="rId14"/>
    <p:sldId id="887" r:id="rId15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91" y="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5C4D1-5449-4482-889D-D78BB1BB56DB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5E46C-D0A8-45A4-8ECF-0CA9AEC51A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072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5E46C-D0A8-45A4-8ECF-0CA9AEC51A5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019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19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5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40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43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58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28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3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7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25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196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CABC0-F72B-4692-AE2A-20CF32C03046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B8CCD-784D-4845-B28A-F7AAE2F5A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03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9FA79B-9CA6-2FA2-EBEC-EBEF9D235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288" y="342495"/>
            <a:ext cx="1269203" cy="11728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17B8B4-D5F3-5D53-60FC-C899193CA4E1}"/>
              </a:ext>
            </a:extLst>
          </p:cNvPr>
          <p:cNvSpPr txBox="1"/>
          <p:nvPr/>
        </p:nvSpPr>
        <p:spPr>
          <a:xfrm>
            <a:off x="74834" y="1791248"/>
            <a:ext cx="5047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СВО как феномен исторической реальности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endParaRPr lang="ru-RU" sz="2400" dirty="0">
              <a:solidFill>
                <a:schemeClr val="tx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800D82-AE2E-35BD-8FD6-01416BE4F09F}"/>
              </a:ext>
            </a:extLst>
          </p:cNvPr>
          <p:cNvSpPr txBox="1"/>
          <p:nvPr/>
        </p:nvSpPr>
        <p:spPr>
          <a:xfrm>
            <a:off x="436610" y="4761179"/>
            <a:ext cx="4790561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Гусев Константин Дмитриевич,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кандидат исторических наук,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доцент кафедры зарубежного регионоведения и востоковедения Кубанского государственного университета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68B3E095-8C53-4BE9-B1C6-D0C9489B2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40" y="172628"/>
            <a:ext cx="6428197" cy="642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18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91400" y="449580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/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1009649" y="0"/>
            <a:ext cx="10410825" cy="6858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февраля 2022 – начало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Специальной военной операции (СВО)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Украине.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Причины:</a:t>
            </a:r>
          </a:p>
          <a:p>
            <a:pPr marL="514350" indent="-514350"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Геополитические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 раундов расширения НАТО на Восток начиная с 1999 г. Вхождение в альянс бывших членов ОВД и некоторых стран бывшего СССР. Движение Украины в НАТО.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Военные.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Милитаризация Вооруженных сил Украины после 2014 г. Угроза создания ядерного оружия Украиной.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Идеологические.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Притеснение русскоязычного населения Украины со стороны националистической власти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нацбатальонов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Обстрелы ДНР и ЛНР.</a:t>
            </a: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корни противоречивых отношений России и Украины уходят глубоко в историю. </a:t>
            </a:r>
          </a:p>
          <a:p>
            <a:pPr>
              <a:buFont typeface="Wingdings" pitchFamily="2" charset="2"/>
              <a:buChar char="q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q"/>
            </a:pPr>
            <a:endParaRPr lang="ru-RU" sz="3200" dirty="0"/>
          </a:p>
          <a:p>
            <a:pPr marL="514350" indent="-514350">
              <a:buFont typeface="Wingdings" pitchFamily="2" charset="2"/>
              <a:buChar char="q"/>
            </a:pPr>
            <a:endParaRPr lang="ru-RU" dirty="0"/>
          </a:p>
          <a:p>
            <a:pPr marL="514350" indent="-514350">
              <a:buFont typeface="Wingdings" pitchFamily="2" charset="2"/>
              <a:buChar char="q"/>
            </a:pPr>
            <a:endParaRPr lang="ru-RU" b="1" dirty="0"/>
          </a:p>
          <a:p>
            <a:pPr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04748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097B-5168-4C45-2E1C-2B7DDA96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3" y="2371724"/>
            <a:ext cx="11371634" cy="17363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Украинцы и русские – один народ?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0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097B-5168-4C45-2E1C-2B7DDA96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8818" y="398833"/>
            <a:ext cx="5165385" cy="19212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«Племена» Руси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1C89171A-3E8A-89F7-F038-0C18220795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3267F0-C28B-32B5-67C0-293FCF233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420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27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097B-5168-4C45-2E1C-2B7DDA96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003" y="5593405"/>
            <a:ext cx="11215991" cy="11575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Великий.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988 –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Крещение Руси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единого народа Русь.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39504A-C5ED-1F33-46F6-715847F41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395" y="0"/>
            <a:ext cx="10009394" cy="551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0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F097B-5168-4C45-2E1C-2B7DDA96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18" y="321013"/>
            <a:ext cx="11215991" cy="139105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возникло слово «Украина» и что оно означало?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68C6212-887B-C0F1-5A22-245B1578C4D0}"/>
              </a:ext>
            </a:extLst>
          </p:cNvPr>
          <p:cNvSpPr txBox="1">
            <a:spLocks/>
          </p:cNvSpPr>
          <p:nvPr/>
        </p:nvSpPr>
        <p:spPr>
          <a:xfrm>
            <a:off x="710118" y="2042808"/>
            <a:ext cx="11215991" cy="42315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1187 – «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оукраина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(окраина) Переяславского княжества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1571 – 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Литовская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казанская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немецкая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– </a:t>
            </a:r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термина.</a:t>
            </a:r>
          </a:p>
        </p:txBody>
      </p:sp>
    </p:spTree>
    <p:extLst>
      <p:ext uri="{BB962C8B-B14F-4D97-AF65-F5344CB8AC3E}">
        <p14:creationId xmlns:p14="http://schemas.microsoft.com/office/powerpoint/2010/main" val="22642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25DEDC9-6167-97C9-EE1D-4F1BBFC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5320B-71FA-57E1-3DF2-C33CBA328314}"/>
              </a:ext>
            </a:extLst>
          </p:cNvPr>
          <p:cNvSpPr txBox="1"/>
          <p:nvPr/>
        </p:nvSpPr>
        <p:spPr>
          <a:xfrm>
            <a:off x="6322777" y="1234894"/>
            <a:ext cx="5732834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XIV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– часть восточного славянства перешла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Великого княжества Литовского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украинцев и белорусов.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XV-XVI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вв. 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католическое давление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восточных славян.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50F4C1-9946-CE04-4E21-B3E0AEB83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3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84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25DEDC9-6167-97C9-EE1D-4F1BBFC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5320B-71FA-57E1-3DF2-C33CBA328314}"/>
              </a:ext>
            </a:extLst>
          </p:cNvPr>
          <p:cNvSpPr txBox="1"/>
          <p:nvPr/>
        </p:nvSpPr>
        <p:spPr>
          <a:xfrm>
            <a:off x="359923" y="6093993"/>
            <a:ext cx="112644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Конец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Запорожского казачества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E7D142-E348-FF1B-E9AD-D7250B3BD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626" y="46750"/>
            <a:ext cx="9780952" cy="58571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8B2890-6280-9B74-1F34-75BD24024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33" y="-19917"/>
            <a:ext cx="11076190" cy="5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25DEDC9-6167-97C9-EE1D-4F1BBFC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5320B-71FA-57E1-3DF2-C33CBA328314}"/>
              </a:ext>
            </a:extLst>
          </p:cNvPr>
          <p:cNvSpPr txBox="1"/>
          <p:nvPr/>
        </p:nvSpPr>
        <p:spPr>
          <a:xfrm>
            <a:off x="0" y="5393379"/>
            <a:ext cx="1219200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сложные отношения Польши и Москвы с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запорожским казачеством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1654 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Переяславские соглашения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Русско-польская война 1654-1667 гг.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Раскол элиты =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30-летняя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(1659-1689). 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C994B2C9-E119-C4BF-EB09-465650C06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0" y="95881"/>
            <a:ext cx="3821349" cy="512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>
            <a:extLst>
              <a:ext uri="{FF2B5EF4-FFF2-40B4-BE49-F238E27FC236}">
                <a16:creationId xmlns:a16="http://schemas.microsoft.com/office/drawing/2014/main" id="{40426B28-A469-DFA4-6F4F-236277B72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674" y="222706"/>
            <a:ext cx="8038251" cy="486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453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3" y="5458968"/>
            <a:ext cx="9144000" cy="1399032"/>
          </a:xfrm>
        </p:spPr>
        <p:txBody>
          <a:bodyPr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589148" y="231387"/>
            <a:ext cx="6122953" cy="6395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9599" tIns="49799" rIns="99599" bIns="49799" anchor="t">
            <a:noAutofit/>
          </a:bodyPr>
          <a:lstStyle/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1667 – присоединение к России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Левобережной Украины с Киевом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</a:pP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Широкая автономия:</a:t>
            </a: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Гетман – свой правитель, который выбирался самими казаками</a:t>
            </a: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Здесь нет крепостного права!</a:t>
            </a:r>
          </a:p>
          <a:p>
            <a:pPr marL="69720" algn="ctr">
              <a:spcBef>
                <a:spcPct val="20000"/>
              </a:spcBef>
              <a:buClr>
                <a:schemeClr val="accent1"/>
              </a:buClr>
              <a:buSzPct val="80000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1709 – предательство Ивана Мазепы привело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к сворачиванию автономии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1764 – ликвидация Гетманщины.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DDC535-F90C-4EF4-D47C-628BF3472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9" y="77821"/>
            <a:ext cx="3981076" cy="670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511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25DEDC9-6167-97C9-EE1D-4F1BBFC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5320B-71FA-57E1-3DF2-C33CBA328314}"/>
              </a:ext>
            </a:extLst>
          </p:cNvPr>
          <p:cNvSpPr txBox="1"/>
          <p:nvPr/>
        </p:nvSpPr>
        <p:spPr>
          <a:xfrm>
            <a:off x="6396629" y="1806103"/>
            <a:ext cx="5713379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апреля 1783 – манифест о присоединении Крыма, Правобережной Кубани и Тамани.</a:t>
            </a:r>
          </a:p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undefined">
            <a:extLst>
              <a:ext uri="{FF2B5EF4-FFF2-40B4-BE49-F238E27FC236}">
                <a16:creationId xmlns:a16="http://schemas.microsoft.com/office/drawing/2014/main" id="{33B1E567-BF4F-4951-783E-44F5AB522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8" y="166321"/>
            <a:ext cx="6115667" cy="632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84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25DEDC9-6167-97C9-EE1D-4F1BBFC9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5320B-71FA-57E1-3DF2-C33CBA328314}"/>
              </a:ext>
            </a:extLst>
          </p:cNvPr>
          <p:cNvSpPr txBox="1"/>
          <p:nvPr/>
        </p:nvSpPr>
        <p:spPr>
          <a:xfrm>
            <a:off x="496956" y="5656364"/>
            <a:ext cx="1144945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Освоение территории и  строительство городов Потемкиным: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Екатеринослав, Херсон, Севастополь, Николаев.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1787 – путешествие Екатерины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Крым. Миф о «потемкинских деревнях»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3D4AE-B14F-828D-CDD8-0E627E946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395" y="512355"/>
            <a:ext cx="8151195" cy="4662760"/>
          </a:xfrm>
          <a:prstGeom prst="rect">
            <a:avLst/>
          </a:prstGeom>
        </p:spPr>
      </p:pic>
      <p:pic>
        <p:nvPicPr>
          <p:cNvPr id="21506" name="Picture 2">
            <a:extLst>
              <a:ext uri="{FF2B5EF4-FFF2-40B4-BE49-F238E27FC236}">
                <a16:creationId xmlns:a16="http://schemas.microsoft.com/office/drawing/2014/main" id="{C8963E19-3BDE-3393-C614-E487663A9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" y="365127"/>
            <a:ext cx="3898810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24D2B0-8B3F-C6A6-47CB-BC02D43EE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153" y="-28315"/>
            <a:ext cx="12264563" cy="688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3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685B2-8B15-B554-45A8-80A55CDF1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0F8F8-6DB7-FB34-FF01-31FC76A85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A51527-B622-416B-9366-84D358513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5" y="810381"/>
            <a:ext cx="12123809" cy="6047619"/>
          </a:xfrm>
          <a:prstGeom prst="rect">
            <a:avLst/>
          </a:prstGeom>
        </p:spPr>
      </p:pic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71DCBDCB-BA16-4FEF-8385-2D19B4AA2433}"/>
              </a:ext>
            </a:extLst>
          </p:cNvPr>
          <p:cNvSpPr txBox="1">
            <a:spLocks/>
          </p:cNvSpPr>
          <p:nvPr/>
        </p:nvSpPr>
        <p:spPr>
          <a:xfrm>
            <a:off x="406861" y="106987"/>
            <a:ext cx="11378276" cy="655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9599" tIns="49799" rIns="99599" bIns="49799" anchor="t">
            <a:noAutofit/>
          </a:bodyPr>
          <a:lstStyle/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Сложная история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в. Ключевые события – революция и война. </a:t>
            </a:r>
          </a:p>
        </p:txBody>
      </p:sp>
    </p:spTree>
    <p:extLst>
      <p:ext uri="{BB962C8B-B14F-4D97-AF65-F5344CB8AC3E}">
        <p14:creationId xmlns:p14="http://schemas.microsoft.com/office/powerpoint/2010/main" val="4058152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2">
            <a:extLst>
              <a:ext uri="{FF2B5EF4-FFF2-40B4-BE49-F238E27FC236}">
                <a16:creationId xmlns:a16="http://schemas.microsoft.com/office/drawing/2014/main" id="{71DCBDCB-BA16-4FEF-8385-2D19B4AA2433}"/>
              </a:ext>
            </a:extLst>
          </p:cNvPr>
          <p:cNvSpPr txBox="1">
            <a:spLocks/>
          </p:cNvSpPr>
          <p:nvPr/>
        </p:nvSpPr>
        <p:spPr>
          <a:xfrm>
            <a:off x="493629" y="66675"/>
            <a:ext cx="11378276" cy="6960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9599" tIns="49799" rIns="99599" bIns="49799" anchor="t">
            <a:noAutofit/>
          </a:bodyPr>
          <a:lstStyle/>
          <a:p>
            <a:pPr marL="488038" indent="-418318" algn="ctr"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Постсоветская Украина как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АнтиРоссия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537233-CD8E-41E6-967B-CBA95617B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29" y="1035975"/>
            <a:ext cx="3505201" cy="466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DE083A-36B9-4142-B32B-5B10341ED7FF}"/>
              </a:ext>
            </a:extLst>
          </p:cNvPr>
          <p:cNvSpPr txBox="1"/>
          <p:nvPr/>
        </p:nvSpPr>
        <p:spPr>
          <a:xfrm>
            <a:off x="203116" y="5972174"/>
            <a:ext cx="408622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Кравчук (1991-1994)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Референдум о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D77D09-CE3C-42BF-97EE-8B3931D20D8C}"/>
              </a:ext>
            </a:extLst>
          </p:cNvPr>
          <p:cNvSpPr txBox="1"/>
          <p:nvPr/>
        </p:nvSpPr>
        <p:spPr>
          <a:xfrm>
            <a:off x="4429125" y="5953123"/>
            <a:ext cx="408622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Кучма (1994-2004)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«Украина – не Россия»</a:t>
            </a:r>
          </a:p>
        </p:txBody>
      </p:sp>
      <p:pic>
        <p:nvPicPr>
          <p:cNvPr id="1028" name="Picture 4" descr="Леонид Кучма в 2019 году">
            <a:extLst>
              <a:ext uri="{FF2B5EF4-FFF2-40B4-BE49-F238E27FC236}">
                <a16:creationId xmlns:a16="http://schemas.microsoft.com/office/drawing/2014/main" id="{EE985A2B-FB5E-4285-91D7-E3C137FE0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65" y="1035975"/>
            <a:ext cx="3505200" cy="466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7DEA8-7A31-427D-8029-06C718854AA6}"/>
              </a:ext>
            </a:extLst>
          </p:cNvPr>
          <p:cNvSpPr txBox="1"/>
          <p:nvPr/>
        </p:nvSpPr>
        <p:spPr>
          <a:xfrm>
            <a:off x="8655134" y="5953123"/>
            <a:ext cx="33909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Ющенко (2004-2009)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Героизация бандеровцев</a:t>
            </a:r>
          </a:p>
        </p:txBody>
      </p:sp>
      <p:pic>
        <p:nvPicPr>
          <p:cNvPr id="1030" name="Picture 6" descr="Виктор Ющенко, 2008 год">
            <a:extLst>
              <a:ext uri="{FF2B5EF4-FFF2-40B4-BE49-F238E27FC236}">
                <a16:creationId xmlns:a16="http://schemas.microsoft.com/office/drawing/2014/main" id="{6B3F8182-3663-47C3-9E3F-5B3AFE0E1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0" y="1035975"/>
            <a:ext cx="3100386" cy="466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6327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2031</TotalTime>
  <Words>386</Words>
  <Application>Microsoft Office PowerPoint</Application>
  <PresentationFormat>Широкоэкранный</PresentationFormat>
  <Paragraphs>53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Украинцы и русские – один народ?</vt:lpstr>
      <vt:lpstr> «Племена» Руси   </vt:lpstr>
      <vt:lpstr>Владимир Великий. 988 – Крещение Руси: формирование единого народа Русь.</vt:lpstr>
      <vt:lpstr>Когда возникло слово «Украина» и что оно означало?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января 2023 г. четверг, 19.00 ул. Красная, 13</dc:title>
  <dc:creator>Оксана Перенижко</dc:creator>
  <cp:lastModifiedBy>Пользователь</cp:lastModifiedBy>
  <cp:revision>33</cp:revision>
  <dcterms:created xsi:type="dcterms:W3CDTF">2023-01-08T13:24:06Z</dcterms:created>
  <dcterms:modified xsi:type="dcterms:W3CDTF">2026-03-18T13:21:37Z</dcterms:modified>
</cp:coreProperties>
</file>